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9" r:id="rId4"/>
    <p:sldId id="260" r:id="rId5"/>
    <p:sldId id="261" r:id="rId6"/>
    <p:sldId id="258" r:id="rId7"/>
    <p:sldId id="262" r:id="rId8"/>
    <p:sldId id="263" r:id="rId9"/>
    <p:sldId id="264" r:id="rId10"/>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9" d="100"/>
          <a:sy n="69" d="100"/>
        </p:scale>
        <p:origin x="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よく聴いてくれている</c:v>
                </c:pt>
                <c:pt idx="1">
                  <c:v>まあ聞いてくれる</c:v>
                </c:pt>
                <c:pt idx="2">
                  <c:v>あまり聞いてくれない</c:v>
                </c:pt>
                <c:pt idx="3">
                  <c:v>全く聞いてくれない</c:v>
                </c:pt>
              </c:strCache>
            </c:strRef>
          </c:cat>
          <c:val>
            <c:numRef>
              <c:f>Sheet1!$B$2:$B$5</c:f>
              <c:numCache>
                <c:formatCode>General</c:formatCode>
                <c:ptCount val="4"/>
                <c:pt idx="0">
                  <c:v>6</c:v>
                </c:pt>
                <c:pt idx="1">
                  <c:v>2</c:v>
                </c:pt>
                <c:pt idx="2">
                  <c:v>0</c:v>
                </c:pt>
                <c:pt idx="3">
                  <c:v>0</c:v>
                </c:pt>
              </c:numCache>
            </c:numRef>
          </c:val>
          <c:extLst>
            <c:ext xmlns:c16="http://schemas.microsoft.com/office/drawing/2014/chart" uri="{C3380CC4-5D6E-409C-BE32-E72D297353CC}">
              <c16:uniqueId val="{00000000-59DF-40A2-BEE2-78EF82F50F39}"/>
            </c:ext>
          </c:extLst>
        </c:ser>
        <c:dLbls>
          <c:dLblPos val="outEnd"/>
          <c:showLegendKey val="0"/>
          <c:showVal val="1"/>
          <c:showCatName val="0"/>
          <c:showSerName val="0"/>
          <c:showPercent val="0"/>
          <c:showBubbleSize val="0"/>
        </c:dLbls>
        <c:gapWidth val="219"/>
        <c:overlap val="-27"/>
        <c:axId val="409292680"/>
        <c:axId val="409290056"/>
      </c:barChart>
      <c:catAx>
        <c:axId val="409292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09290056"/>
        <c:crosses val="autoZero"/>
        <c:auto val="1"/>
        <c:lblAlgn val="ctr"/>
        <c:lblOffset val="100"/>
        <c:noMultiLvlLbl val="0"/>
      </c:catAx>
      <c:valAx>
        <c:axId val="409290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0929268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すべての職員が生き生きしている</c:v>
                </c:pt>
                <c:pt idx="1">
                  <c:v>一部の職員が生き生きしている</c:v>
                </c:pt>
                <c:pt idx="2">
                  <c:v>生き生きいしている職員はいない</c:v>
                </c:pt>
                <c:pt idx="3">
                  <c:v>無回答</c:v>
                </c:pt>
              </c:strCache>
            </c:strRef>
          </c:cat>
          <c:val>
            <c:numRef>
              <c:f>Sheet1!$B$2:$B$5</c:f>
              <c:numCache>
                <c:formatCode>General</c:formatCode>
                <c:ptCount val="4"/>
                <c:pt idx="0">
                  <c:v>8</c:v>
                </c:pt>
                <c:pt idx="1">
                  <c:v>0</c:v>
                </c:pt>
                <c:pt idx="2">
                  <c:v>0</c:v>
                </c:pt>
                <c:pt idx="3">
                  <c:v>0</c:v>
                </c:pt>
              </c:numCache>
            </c:numRef>
          </c:val>
          <c:extLst>
            <c:ext xmlns:c16="http://schemas.microsoft.com/office/drawing/2014/chart" uri="{C3380CC4-5D6E-409C-BE32-E72D297353CC}">
              <c16:uniqueId val="{00000000-7061-48AE-8A69-E4C4D110717B}"/>
            </c:ext>
          </c:extLst>
        </c:ser>
        <c:dLbls>
          <c:dLblPos val="outEnd"/>
          <c:showLegendKey val="0"/>
          <c:showVal val="1"/>
          <c:showCatName val="0"/>
          <c:showSerName val="0"/>
          <c:showPercent val="0"/>
          <c:showBubbleSize val="0"/>
        </c:dLbls>
        <c:gapWidth val="219"/>
        <c:overlap val="-27"/>
        <c:axId val="500468832"/>
        <c:axId val="500463912"/>
      </c:barChart>
      <c:catAx>
        <c:axId val="5004688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00463912"/>
        <c:crosses val="autoZero"/>
        <c:auto val="1"/>
        <c:lblAlgn val="ctr"/>
        <c:lblOffset val="100"/>
        <c:noMultiLvlLbl val="0"/>
      </c:catAx>
      <c:valAx>
        <c:axId val="500463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004688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満足していると思う</c:v>
                </c:pt>
                <c:pt idx="1">
                  <c:v>どちらともいえない</c:v>
                </c:pt>
                <c:pt idx="2">
                  <c:v>不満があると思う</c:v>
                </c:pt>
                <c:pt idx="3">
                  <c:v>わからない</c:v>
                </c:pt>
              </c:strCache>
            </c:strRef>
          </c:cat>
          <c:val>
            <c:numRef>
              <c:f>Sheet1!$B$2:$B$5</c:f>
              <c:numCache>
                <c:formatCode>General</c:formatCode>
                <c:ptCount val="4"/>
                <c:pt idx="0">
                  <c:v>6</c:v>
                </c:pt>
                <c:pt idx="1">
                  <c:v>1</c:v>
                </c:pt>
                <c:pt idx="2">
                  <c:v>0</c:v>
                </c:pt>
                <c:pt idx="3">
                  <c:v>1</c:v>
                </c:pt>
              </c:numCache>
            </c:numRef>
          </c:val>
          <c:extLst>
            <c:ext xmlns:c16="http://schemas.microsoft.com/office/drawing/2014/chart" uri="{C3380CC4-5D6E-409C-BE32-E72D297353CC}">
              <c16:uniqueId val="{00000000-37B5-4248-A351-A2DE090487D1}"/>
            </c:ext>
          </c:extLst>
        </c:ser>
        <c:dLbls>
          <c:dLblPos val="outEnd"/>
          <c:showLegendKey val="0"/>
          <c:showVal val="1"/>
          <c:showCatName val="0"/>
          <c:showSerName val="0"/>
          <c:showPercent val="0"/>
          <c:showBubbleSize val="0"/>
        </c:dLbls>
        <c:gapWidth val="219"/>
        <c:overlap val="-27"/>
        <c:axId val="468459024"/>
        <c:axId val="468458368"/>
      </c:barChart>
      <c:catAx>
        <c:axId val="46845902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68458368"/>
        <c:crosses val="autoZero"/>
        <c:auto val="1"/>
        <c:lblAlgn val="ctr"/>
        <c:lblOffset val="100"/>
        <c:noMultiLvlLbl val="0"/>
      </c:catAx>
      <c:valAx>
        <c:axId val="468458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684590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大変満足している</c:v>
                </c:pt>
                <c:pt idx="1">
                  <c:v>まあ満足している</c:v>
                </c:pt>
                <c:pt idx="2">
                  <c:v>少し不満がある</c:v>
                </c:pt>
                <c:pt idx="3">
                  <c:v>大いに不満がある</c:v>
                </c:pt>
              </c:strCache>
            </c:strRef>
          </c:cat>
          <c:val>
            <c:numRef>
              <c:f>Sheet1!$B$2:$B$5</c:f>
              <c:numCache>
                <c:formatCode>General</c:formatCode>
                <c:ptCount val="4"/>
                <c:pt idx="0">
                  <c:v>7</c:v>
                </c:pt>
                <c:pt idx="1">
                  <c:v>1</c:v>
                </c:pt>
                <c:pt idx="2">
                  <c:v>0</c:v>
                </c:pt>
                <c:pt idx="3">
                  <c:v>0</c:v>
                </c:pt>
              </c:numCache>
            </c:numRef>
          </c:val>
          <c:extLst>
            <c:ext xmlns:c16="http://schemas.microsoft.com/office/drawing/2014/chart" uri="{C3380CC4-5D6E-409C-BE32-E72D297353CC}">
              <c16:uniqueId val="{00000000-573A-4E8A-A812-06D5CD0AD23D}"/>
            </c:ext>
          </c:extLst>
        </c:ser>
        <c:dLbls>
          <c:dLblPos val="outEnd"/>
          <c:showLegendKey val="0"/>
          <c:showVal val="1"/>
          <c:showCatName val="0"/>
          <c:showSerName val="0"/>
          <c:showPercent val="0"/>
          <c:showBubbleSize val="0"/>
        </c:dLbls>
        <c:gapWidth val="219"/>
        <c:overlap val="-27"/>
        <c:axId val="477544664"/>
        <c:axId val="477551552"/>
      </c:barChart>
      <c:catAx>
        <c:axId val="4775446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551552"/>
        <c:crosses val="autoZero"/>
        <c:auto val="1"/>
        <c:lblAlgn val="ctr"/>
        <c:lblOffset val="100"/>
        <c:noMultiLvlLbl val="0"/>
      </c:catAx>
      <c:valAx>
        <c:axId val="477551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54466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よくある</c:v>
                </c:pt>
                <c:pt idx="1">
                  <c:v>時々ある</c:v>
                </c:pt>
                <c:pt idx="2">
                  <c:v>ほとんどない</c:v>
                </c:pt>
                <c:pt idx="3">
                  <c:v>まったくない</c:v>
                </c:pt>
              </c:strCache>
            </c:strRef>
          </c:cat>
          <c:val>
            <c:numRef>
              <c:f>Sheet1!$B$2:$B$5</c:f>
              <c:numCache>
                <c:formatCode>General</c:formatCode>
                <c:ptCount val="4"/>
                <c:pt idx="0">
                  <c:v>6</c:v>
                </c:pt>
                <c:pt idx="1">
                  <c:v>2</c:v>
                </c:pt>
                <c:pt idx="2">
                  <c:v>0</c:v>
                </c:pt>
                <c:pt idx="3">
                  <c:v>0</c:v>
                </c:pt>
              </c:numCache>
            </c:numRef>
          </c:val>
          <c:extLst>
            <c:ext xmlns:c16="http://schemas.microsoft.com/office/drawing/2014/chart" uri="{C3380CC4-5D6E-409C-BE32-E72D297353CC}">
              <c16:uniqueId val="{00000000-671B-405E-A3E7-494EB9EE1634}"/>
            </c:ext>
          </c:extLst>
        </c:ser>
        <c:dLbls>
          <c:dLblPos val="outEnd"/>
          <c:showLegendKey val="0"/>
          <c:showVal val="1"/>
          <c:showCatName val="0"/>
          <c:showSerName val="0"/>
          <c:showPercent val="0"/>
          <c:showBubbleSize val="0"/>
        </c:dLbls>
        <c:gapWidth val="219"/>
        <c:overlap val="-27"/>
        <c:axId val="467080184"/>
        <c:axId val="467073952"/>
      </c:barChart>
      <c:catAx>
        <c:axId val="4670801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67073952"/>
        <c:crosses val="autoZero"/>
        <c:auto val="1"/>
        <c:lblAlgn val="ctr"/>
        <c:lblOffset val="100"/>
        <c:noMultiLvlLbl val="0"/>
      </c:catAx>
      <c:valAx>
        <c:axId val="467073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670801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説明を受け一緒に話し合っている</c:v>
                </c:pt>
                <c:pt idx="1">
                  <c:v>説明は受けたが話し合っていない</c:v>
                </c:pt>
                <c:pt idx="2">
                  <c:v>説明も話し合いもない</c:v>
                </c:pt>
              </c:strCache>
            </c:strRef>
          </c:cat>
          <c:val>
            <c:numRef>
              <c:f>Sheet1!$B$2:$B$4</c:f>
              <c:numCache>
                <c:formatCode>General</c:formatCode>
                <c:ptCount val="3"/>
                <c:pt idx="0">
                  <c:v>8</c:v>
                </c:pt>
                <c:pt idx="1">
                  <c:v>0</c:v>
                </c:pt>
                <c:pt idx="2">
                  <c:v>0</c:v>
                </c:pt>
              </c:numCache>
            </c:numRef>
          </c:val>
          <c:extLst>
            <c:ext xmlns:c16="http://schemas.microsoft.com/office/drawing/2014/chart" uri="{C3380CC4-5D6E-409C-BE32-E72D297353CC}">
              <c16:uniqueId val="{00000000-0F34-4B56-9088-3FA46CE59383}"/>
            </c:ext>
          </c:extLst>
        </c:ser>
        <c:dLbls>
          <c:dLblPos val="outEnd"/>
          <c:showLegendKey val="0"/>
          <c:showVal val="1"/>
          <c:showCatName val="0"/>
          <c:showSerName val="0"/>
          <c:showPercent val="0"/>
          <c:showBubbleSize val="0"/>
        </c:dLbls>
        <c:gapWidth val="219"/>
        <c:overlap val="-27"/>
        <c:axId val="477087744"/>
        <c:axId val="477092664"/>
      </c:barChart>
      <c:catAx>
        <c:axId val="477087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092664"/>
        <c:crosses val="autoZero"/>
        <c:auto val="1"/>
        <c:lblAlgn val="ctr"/>
        <c:lblOffset val="100"/>
        <c:noMultiLvlLbl val="0"/>
      </c:catAx>
      <c:valAx>
        <c:axId val="4770926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0877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よく理解している</c:v>
                </c:pt>
                <c:pt idx="1">
                  <c:v>まあ理解している</c:v>
                </c:pt>
                <c:pt idx="2">
                  <c:v>理解していない</c:v>
                </c:pt>
                <c:pt idx="3">
                  <c:v>わからない</c:v>
                </c:pt>
              </c:strCache>
            </c:strRef>
          </c:cat>
          <c:val>
            <c:numRef>
              <c:f>Sheet1!$B$2:$B$5</c:f>
              <c:numCache>
                <c:formatCode>General</c:formatCode>
                <c:ptCount val="4"/>
                <c:pt idx="0">
                  <c:v>6</c:v>
                </c:pt>
                <c:pt idx="1">
                  <c:v>1</c:v>
                </c:pt>
                <c:pt idx="2">
                  <c:v>0</c:v>
                </c:pt>
                <c:pt idx="3">
                  <c:v>1</c:v>
                </c:pt>
              </c:numCache>
            </c:numRef>
          </c:val>
          <c:extLst>
            <c:ext xmlns:c16="http://schemas.microsoft.com/office/drawing/2014/chart" uri="{C3380CC4-5D6E-409C-BE32-E72D297353CC}">
              <c16:uniqueId val="{00000000-8A4A-4AE1-8FD7-1FA8E06A13ED}"/>
            </c:ext>
          </c:extLst>
        </c:ser>
        <c:dLbls>
          <c:dLblPos val="outEnd"/>
          <c:showLegendKey val="0"/>
          <c:showVal val="1"/>
          <c:showCatName val="0"/>
          <c:showSerName val="0"/>
          <c:showPercent val="0"/>
          <c:showBubbleSize val="0"/>
        </c:dLbls>
        <c:gapWidth val="219"/>
        <c:overlap val="-27"/>
        <c:axId val="476721640"/>
        <c:axId val="476720984"/>
      </c:barChart>
      <c:catAx>
        <c:axId val="47672164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6720984"/>
        <c:crosses val="autoZero"/>
        <c:auto val="1"/>
        <c:lblAlgn val="ctr"/>
        <c:lblOffset val="100"/>
        <c:noMultiLvlLbl val="0"/>
      </c:catAx>
      <c:valAx>
        <c:axId val="476720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67216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良く対応してくれる</c:v>
                </c:pt>
                <c:pt idx="1">
                  <c:v>まあ対応してくれる</c:v>
                </c:pt>
                <c:pt idx="2">
                  <c:v>あまり対応してくれない</c:v>
                </c:pt>
                <c:pt idx="3">
                  <c:v>全く対応してくれない</c:v>
                </c:pt>
              </c:strCache>
            </c:strRef>
          </c:cat>
          <c:val>
            <c:numRef>
              <c:f>Sheet1!$B$2:$B$5</c:f>
              <c:numCache>
                <c:formatCode>General</c:formatCode>
                <c:ptCount val="4"/>
                <c:pt idx="0">
                  <c:v>7</c:v>
                </c:pt>
                <c:pt idx="1">
                  <c:v>1</c:v>
                </c:pt>
                <c:pt idx="2">
                  <c:v>0</c:v>
                </c:pt>
                <c:pt idx="3">
                  <c:v>0</c:v>
                </c:pt>
              </c:numCache>
            </c:numRef>
          </c:val>
          <c:extLst>
            <c:ext xmlns:c16="http://schemas.microsoft.com/office/drawing/2014/chart" uri="{C3380CC4-5D6E-409C-BE32-E72D297353CC}">
              <c16:uniqueId val="{00000000-6B31-4732-B8B9-B9AA69B7617D}"/>
            </c:ext>
          </c:extLst>
        </c:ser>
        <c:dLbls>
          <c:dLblPos val="outEnd"/>
          <c:showLegendKey val="0"/>
          <c:showVal val="1"/>
          <c:showCatName val="0"/>
          <c:showSerName val="0"/>
          <c:showPercent val="0"/>
          <c:showBubbleSize val="0"/>
        </c:dLbls>
        <c:gapWidth val="219"/>
        <c:overlap val="-27"/>
        <c:axId val="498873264"/>
        <c:axId val="498870640"/>
      </c:barChart>
      <c:catAx>
        <c:axId val="4988732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98870640"/>
        <c:crosses val="autoZero"/>
        <c:auto val="1"/>
        <c:lblAlgn val="ctr"/>
        <c:lblOffset val="100"/>
        <c:noMultiLvlLbl val="0"/>
      </c:catAx>
      <c:valAx>
        <c:axId val="4988706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9887326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よく見られる</c:v>
                </c:pt>
                <c:pt idx="1">
                  <c:v>時々見られる</c:v>
                </c:pt>
                <c:pt idx="2">
                  <c:v>ほとんど見られない</c:v>
                </c:pt>
                <c:pt idx="3">
                  <c:v>わからない</c:v>
                </c:pt>
              </c:strCache>
            </c:strRef>
          </c:cat>
          <c:val>
            <c:numRef>
              <c:f>Sheet1!$B$2:$B$5</c:f>
              <c:numCache>
                <c:formatCode>General</c:formatCode>
                <c:ptCount val="4"/>
                <c:pt idx="0">
                  <c:v>4</c:v>
                </c:pt>
                <c:pt idx="1">
                  <c:v>1</c:v>
                </c:pt>
                <c:pt idx="2">
                  <c:v>1</c:v>
                </c:pt>
                <c:pt idx="3">
                  <c:v>2</c:v>
                </c:pt>
              </c:numCache>
            </c:numRef>
          </c:val>
          <c:extLst>
            <c:ext xmlns:c16="http://schemas.microsoft.com/office/drawing/2014/chart" uri="{C3380CC4-5D6E-409C-BE32-E72D297353CC}">
              <c16:uniqueId val="{00000000-16C0-4E77-B3EE-4950BCFF13D1}"/>
            </c:ext>
          </c:extLst>
        </c:ser>
        <c:dLbls>
          <c:dLblPos val="outEnd"/>
          <c:showLegendKey val="0"/>
          <c:showVal val="1"/>
          <c:showCatName val="0"/>
          <c:showSerName val="0"/>
          <c:showPercent val="0"/>
          <c:showBubbleSize val="0"/>
        </c:dLbls>
        <c:gapWidth val="219"/>
        <c:overlap val="-27"/>
        <c:axId val="498857192"/>
        <c:axId val="498860144"/>
      </c:barChart>
      <c:catAx>
        <c:axId val="49885719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98860144"/>
        <c:crosses val="autoZero"/>
        <c:auto val="1"/>
        <c:lblAlgn val="ctr"/>
        <c:lblOffset val="100"/>
        <c:noMultiLvlLbl val="0"/>
      </c:catAx>
      <c:valAx>
        <c:axId val="498860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988571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よく出かけている</c:v>
                </c:pt>
                <c:pt idx="1">
                  <c:v>時々出かけている</c:v>
                </c:pt>
                <c:pt idx="2">
                  <c:v>ほとんでかけていない</c:v>
                </c:pt>
                <c:pt idx="3">
                  <c:v>わからない</c:v>
                </c:pt>
                <c:pt idx="4">
                  <c:v>無回答</c:v>
                </c:pt>
              </c:strCache>
            </c:strRef>
          </c:cat>
          <c:val>
            <c:numRef>
              <c:f>Sheet1!$B$2:$B$6</c:f>
              <c:numCache>
                <c:formatCode>General</c:formatCode>
                <c:ptCount val="5"/>
                <c:pt idx="0">
                  <c:v>2</c:v>
                </c:pt>
                <c:pt idx="1">
                  <c:v>2</c:v>
                </c:pt>
                <c:pt idx="2">
                  <c:v>0</c:v>
                </c:pt>
                <c:pt idx="3">
                  <c:v>3</c:v>
                </c:pt>
                <c:pt idx="4">
                  <c:v>1</c:v>
                </c:pt>
              </c:numCache>
            </c:numRef>
          </c:val>
          <c:extLst>
            <c:ext xmlns:c16="http://schemas.microsoft.com/office/drawing/2014/chart" uri="{C3380CC4-5D6E-409C-BE32-E72D297353CC}">
              <c16:uniqueId val="{00000000-380D-4294-9B16-967850779B0A}"/>
            </c:ext>
          </c:extLst>
        </c:ser>
        <c:dLbls>
          <c:dLblPos val="outEnd"/>
          <c:showLegendKey val="0"/>
          <c:showVal val="1"/>
          <c:showCatName val="0"/>
          <c:showSerName val="0"/>
          <c:showPercent val="0"/>
          <c:showBubbleSize val="0"/>
        </c:dLbls>
        <c:gapWidth val="219"/>
        <c:overlap val="-27"/>
        <c:axId val="477115624"/>
        <c:axId val="477113000"/>
      </c:barChart>
      <c:catAx>
        <c:axId val="47711562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113000"/>
        <c:crosses val="autoZero"/>
        <c:auto val="1"/>
        <c:lblAlgn val="ctr"/>
        <c:lblOffset val="100"/>
        <c:noMultiLvlLbl val="0"/>
      </c:catAx>
      <c:valAx>
        <c:axId val="477113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1156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全くない</c:v>
                </c:pt>
                <c:pt idx="1">
                  <c:v>あまりない</c:v>
                </c:pt>
                <c:pt idx="2">
                  <c:v>少しある</c:v>
                </c:pt>
                <c:pt idx="3">
                  <c:v>大いにある</c:v>
                </c:pt>
              </c:strCache>
            </c:strRef>
          </c:cat>
          <c:val>
            <c:numRef>
              <c:f>Sheet1!$B$2:$B$5</c:f>
              <c:numCache>
                <c:formatCode>General</c:formatCode>
                <c:ptCount val="4"/>
                <c:pt idx="0">
                  <c:v>5</c:v>
                </c:pt>
                <c:pt idx="1">
                  <c:v>3</c:v>
                </c:pt>
                <c:pt idx="2">
                  <c:v>0</c:v>
                </c:pt>
                <c:pt idx="3">
                  <c:v>0</c:v>
                </c:pt>
              </c:numCache>
            </c:numRef>
          </c:val>
          <c:extLst>
            <c:ext xmlns:c16="http://schemas.microsoft.com/office/drawing/2014/chart" uri="{C3380CC4-5D6E-409C-BE32-E72D297353CC}">
              <c16:uniqueId val="{00000000-3FA4-4F61-919A-3B049B975EB8}"/>
            </c:ext>
          </c:extLst>
        </c:ser>
        <c:dLbls>
          <c:dLblPos val="outEnd"/>
          <c:showLegendKey val="0"/>
          <c:showVal val="1"/>
          <c:showCatName val="0"/>
          <c:showSerName val="0"/>
          <c:showPercent val="0"/>
          <c:showBubbleSize val="0"/>
        </c:dLbls>
        <c:gapWidth val="219"/>
        <c:overlap val="-27"/>
        <c:axId val="478410656"/>
        <c:axId val="478417216"/>
      </c:barChart>
      <c:catAx>
        <c:axId val="4784106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8417216"/>
        <c:crosses val="autoZero"/>
        <c:auto val="1"/>
        <c:lblAlgn val="ctr"/>
        <c:lblOffset val="100"/>
        <c:noMultiLvlLbl val="0"/>
      </c:catAx>
      <c:valAx>
        <c:axId val="478417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841065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大変行きやすい</c:v>
                </c:pt>
                <c:pt idx="1">
                  <c:v>まあ行きやすい</c:v>
                </c:pt>
                <c:pt idx="2">
                  <c:v>行き難い</c:v>
                </c:pt>
                <c:pt idx="3">
                  <c:v>とても行き難い</c:v>
                </c:pt>
              </c:strCache>
            </c:strRef>
          </c:cat>
          <c:val>
            <c:numRef>
              <c:f>Sheet1!$B$2:$B$5</c:f>
              <c:numCache>
                <c:formatCode>General</c:formatCode>
                <c:ptCount val="4"/>
                <c:pt idx="0">
                  <c:v>7</c:v>
                </c:pt>
                <c:pt idx="1">
                  <c:v>1</c:v>
                </c:pt>
                <c:pt idx="2">
                  <c:v>0</c:v>
                </c:pt>
                <c:pt idx="3">
                  <c:v>0</c:v>
                </c:pt>
              </c:numCache>
            </c:numRef>
          </c:val>
          <c:extLst>
            <c:ext xmlns:c16="http://schemas.microsoft.com/office/drawing/2014/chart" uri="{C3380CC4-5D6E-409C-BE32-E72D297353CC}">
              <c16:uniqueId val="{00000000-5DE1-4C43-882B-40F1270744EB}"/>
            </c:ext>
          </c:extLst>
        </c:ser>
        <c:dLbls>
          <c:dLblPos val="outEnd"/>
          <c:showLegendKey val="0"/>
          <c:showVal val="1"/>
          <c:showCatName val="0"/>
          <c:showSerName val="0"/>
          <c:showPercent val="0"/>
          <c:showBubbleSize val="0"/>
        </c:dLbls>
        <c:gapWidth val="219"/>
        <c:overlap val="-27"/>
        <c:axId val="477114312"/>
        <c:axId val="477107096"/>
      </c:barChart>
      <c:catAx>
        <c:axId val="477114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107096"/>
        <c:crosses val="autoZero"/>
        <c:auto val="1"/>
        <c:lblAlgn val="ctr"/>
        <c:lblOffset val="100"/>
        <c:noMultiLvlLbl val="0"/>
      </c:catAx>
      <c:valAx>
        <c:axId val="4771070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7711431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ja-JP"/>
          </a:p>
        </c:txPr>
      </c:dTable>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CA75A7C-5563-F0BD-BE77-D0287226D06E}"/>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E11A089-9843-62D6-CF2A-85AF592F641B}"/>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74F089B-6067-4D1E-A802-7241216780A8}" type="datetimeFigureOut">
              <a:rPr kumimoji="1" lang="ja-JP" altLang="en-US" smtClean="0"/>
              <a:t>2025/12/4</a:t>
            </a:fld>
            <a:endParaRPr kumimoji="1" lang="ja-JP" altLang="en-US"/>
          </a:p>
        </p:txBody>
      </p:sp>
      <p:sp>
        <p:nvSpPr>
          <p:cNvPr id="4" name="フッター プレースホルダー 3">
            <a:extLst>
              <a:ext uri="{FF2B5EF4-FFF2-40B4-BE49-F238E27FC236}">
                <a16:creationId xmlns:a16="http://schemas.microsoft.com/office/drawing/2014/main" id="{CF1126CA-C7C0-75E7-2F40-F4683F32005A}"/>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50614D4-328C-F7B7-6933-9E89FD1363B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3F7BE1F3-FBC7-400B-9106-416E4BD8CF88}" type="slidenum">
              <a:rPr kumimoji="1" lang="ja-JP" altLang="en-US" smtClean="0"/>
              <a:t>‹#›</a:t>
            </a:fld>
            <a:endParaRPr kumimoji="1" lang="ja-JP" altLang="en-US"/>
          </a:p>
        </p:txBody>
      </p:sp>
    </p:spTree>
    <p:extLst>
      <p:ext uri="{BB962C8B-B14F-4D97-AF65-F5344CB8AC3E}">
        <p14:creationId xmlns:p14="http://schemas.microsoft.com/office/powerpoint/2010/main" val="30771440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4D5D801-7D49-429E-856C-B241A9403DC6}" type="datetimeFigureOut">
              <a:rPr kumimoji="1" lang="ja-JP" altLang="en-US" smtClean="0"/>
              <a:t>2025/12/4</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4C6F0A7-00E0-4A79-BAE6-1C68367F8783}" type="slidenum">
              <a:rPr kumimoji="1" lang="ja-JP" altLang="en-US" smtClean="0"/>
              <a:t>‹#›</a:t>
            </a:fld>
            <a:endParaRPr kumimoji="1" lang="ja-JP" altLang="en-US"/>
          </a:p>
        </p:txBody>
      </p:sp>
    </p:spTree>
    <p:extLst>
      <p:ext uri="{BB962C8B-B14F-4D97-AF65-F5344CB8AC3E}">
        <p14:creationId xmlns:p14="http://schemas.microsoft.com/office/powerpoint/2010/main" val="221082964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6066E8-D073-DC7B-C9BD-0FA781554F2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CEEDE43-2615-2B92-B8F2-E328D0CC91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5928774-5845-F052-EED9-DE2DDA19FE6E}"/>
              </a:ext>
            </a:extLst>
          </p:cNvPr>
          <p:cNvSpPr>
            <a:spLocks noGrp="1"/>
          </p:cNvSpPr>
          <p:nvPr>
            <p:ph type="dt" sz="half" idx="10"/>
          </p:nvPr>
        </p:nvSpPr>
        <p:spPr/>
        <p:txBody>
          <a:bodyPr/>
          <a:lstStyle/>
          <a:p>
            <a:fld id="{1DFF1D25-24F8-4C94-A375-8E155F7A39D0}"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84B3F2CB-A6E8-7A38-BD14-29C31C5856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497912-A865-BA25-2BDB-14CC4C06E014}"/>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1363642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BF7FE0-44B7-7DE8-9125-3345A281FA4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C53BAA-C744-8048-6DE2-C255E8917BD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6D3708-C133-CF02-6622-E713AB3FD9A0}"/>
              </a:ext>
            </a:extLst>
          </p:cNvPr>
          <p:cNvSpPr>
            <a:spLocks noGrp="1"/>
          </p:cNvSpPr>
          <p:nvPr>
            <p:ph type="dt" sz="half" idx="10"/>
          </p:nvPr>
        </p:nvSpPr>
        <p:spPr/>
        <p:txBody>
          <a:bodyPr/>
          <a:lstStyle/>
          <a:p>
            <a:fld id="{B3B051CC-C205-43A3-AC29-B850C59D530C}"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B5ECEAFD-CEB9-8F23-0FB2-CB6DB38994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63F141-CB96-23C6-C8B7-CE820CB4C6D2}"/>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2759750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C58FC7E-2809-BB48-42B3-1C91973AB67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2BF12B-2242-91E6-1755-55CD3219CAF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957071B-1D36-0134-8668-B19E92B2E85B}"/>
              </a:ext>
            </a:extLst>
          </p:cNvPr>
          <p:cNvSpPr>
            <a:spLocks noGrp="1"/>
          </p:cNvSpPr>
          <p:nvPr>
            <p:ph type="dt" sz="half" idx="10"/>
          </p:nvPr>
        </p:nvSpPr>
        <p:spPr/>
        <p:txBody>
          <a:bodyPr/>
          <a:lstStyle/>
          <a:p>
            <a:fld id="{EE0134FE-4402-482D-B4ED-32EFBF34B02E}"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F5A79FC5-433B-ABFA-D2A0-87B85DB6058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6671B2-4DB6-0550-DD4A-CA927C2CD93D}"/>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310344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406A1D-E627-F846-6334-188FC006BB7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3BB3AD-E0A1-5356-A473-61B7F87077C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2300798-098C-315E-6A96-FDB2EEAADD39}"/>
              </a:ext>
            </a:extLst>
          </p:cNvPr>
          <p:cNvSpPr>
            <a:spLocks noGrp="1"/>
          </p:cNvSpPr>
          <p:nvPr>
            <p:ph type="dt" sz="half" idx="10"/>
          </p:nvPr>
        </p:nvSpPr>
        <p:spPr/>
        <p:txBody>
          <a:bodyPr/>
          <a:lstStyle/>
          <a:p>
            <a:fld id="{8142459E-A315-430E-8E44-83EF42CD90EE}"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3C3C56A4-D198-AB4B-D539-C21C1DBE36E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1EB16C-C3A6-DD0D-FDA7-399281265691}"/>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4089064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1D7C8F-9A0B-C764-F92D-393DCC7FFC4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BBED2D-F558-1E8B-7E70-EE805364DC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FEC4C74-799D-E647-2F4E-8F2AF365C2CB}"/>
              </a:ext>
            </a:extLst>
          </p:cNvPr>
          <p:cNvSpPr>
            <a:spLocks noGrp="1"/>
          </p:cNvSpPr>
          <p:nvPr>
            <p:ph type="dt" sz="half" idx="10"/>
          </p:nvPr>
        </p:nvSpPr>
        <p:spPr/>
        <p:txBody>
          <a:bodyPr/>
          <a:lstStyle/>
          <a:p>
            <a:fld id="{42644291-94D6-4DA2-9405-04F00A3E7ED0}"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9678D4E4-5DD6-3AA0-7F6A-18CDC8172C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5E1755-397A-BE1A-9A36-7919FC3A3C63}"/>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608299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D6EC61-2BA9-FA37-6E69-A281D265AB8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CB9E83-EBCD-0481-03C8-95F58B45C1A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B8B5171-850D-5380-CA88-2D35541E0A1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6B51023-2EAE-B671-B373-039C194F238D}"/>
              </a:ext>
            </a:extLst>
          </p:cNvPr>
          <p:cNvSpPr>
            <a:spLocks noGrp="1"/>
          </p:cNvSpPr>
          <p:nvPr>
            <p:ph type="dt" sz="half" idx="10"/>
          </p:nvPr>
        </p:nvSpPr>
        <p:spPr/>
        <p:txBody>
          <a:bodyPr/>
          <a:lstStyle/>
          <a:p>
            <a:fld id="{EDDC6BE4-727B-4AC3-B09F-26C10030739E}" type="datetime1">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721042F2-A87D-1961-FCF9-1B721D1E70A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AD99B60-7108-5260-EECD-9846055A8E25}"/>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311092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8F9773-1237-B8B9-D1E0-8B58FAAC498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5D774E-CE9B-503D-1913-2703AD8A66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ABD7A1E-F095-F99A-1AEA-0F2B35281E1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CD5B1A2-D7ED-1680-A5E8-214FB1665A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075CE87-87D8-DE7A-842F-2552768E547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63BA8BC-1A49-3653-6A88-0F8E0C5F317A}"/>
              </a:ext>
            </a:extLst>
          </p:cNvPr>
          <p:cNvSpPr>
            <a:spLocks noGrp="1"/>
          </p:cNvSpPr>
          <p:nvPr>
            <p:ph type="dt" sz="half" idx="10"/>
          </p:nvPr>
        </p:nvSpPr>
        <p:spPr/>
        <p:txBody>
          <a:bodyPr/>
          <a:lstStyle/>
          <a:p>
            <a:fld id="{9D6D712E-360B-4AC6-9632-FAF47A2BBEFE}" type="datetime1">
              <a:rPr kumimoji="1" lang="ja-JP" altLang="en-US" smtClean="0"/>
              <a:t>2025/12/4</a:t>
            </a:fld>
            <a:endParaRPr kumimoji="1" lang="ja-JP" altLang="en-US"/>
          </a:p>
        </p:txBody>
      </p:sp>
      <p:sp>
        <p:nvSpPr>
          <p:cNvPr id="8" name="フッター プレースホルダー 7">
            <a:extLst>
              <a:ext uri="{FF2B5EF4-FFF2-40B4-BE49-F238E27FC236}">
                <a16:creationId xmlns:a16="http://schemas.microsoft.com/office/drawing/2014/main" id="{2858F0D4-C101-3D77-DCB3-A5B0A0229F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26FDA62-4E6A-8F9F-B015-0505F2E678A9}"/>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322478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12283D-CA99-98D1-DFD4-9B2812454D8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C885155-C76B-FA05-97B6-78992A57ED97}"/>
              </a:ext>
            </a:extLst>
          </p:cNvPr>
          <p:cNvSpPr>
            <a:spLocks noGrp="1"/>
          </p:cNvSpPr>
          <p:nvPr>
            <p:ph type="dt" sz="half" idx="10"/>
          </p:nvPr>
        </p:nvSpPr>
        <p:spPr/>
        <p:txBody>
          <a:bodyPr/>
          <a:lstStyle/>
          <a:p>
            <a:fld id="{F56B1D2A-97CC-4733-916C-A1E467EFEFD3}" type="datetime1">
              <a:rPr kumimoji="1" lang="ja-JP" altLang="en-US" smtClean="0"/>
              <a:t>2025/12/4</a:t>
            </a:fld>
            <a:endParaRPr kumimoji="1" lang="ja-JP" altLang="en-US"/>
          </a:p>
        </p:txBody>
      </p:sp>
      <p:sp>
        <p:nvSpPr>
          <p:cNvPr id="4" name="フッター プレースホルダー 3">
            <a:extLst>
              <a:ext uri="{FF2B5EF4-FFF2-40B4-BE49-F238E27FC236}">
                <a16:creationId xmlns:a16="http://schemas.microsoft.com/office/drawing/2014/main" id="{9C0ADA70-E61E-9B54-C17F-2EC06D6EFBD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A58025C-AD46-8500-C8B5-CE5435F48DBF}"/>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360639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7A74B2C-55FF-B680-6179-DE71FD4364B8}"/>
              </a:ext>
            </a:extLst>
          </p:cNvPr>
          <p:cNvSpPr>
            <a:spLocks noGrp="1"/>
          </p:cNvSpPr>
          <p:nvPr>
            <p:ph type="dt" sz="half" idx="10"/>
          </p:nvPr>
        </p:nvSpPr>
        <p:spPr/>
        <p:txBody>
          <a:bodyPr/>
          <a:lstStyle/>
          <a:p>
            <a:fld id="{71950B77-7205-4E79-9372-72B745ADF5AB}" type="datetime1">
              <a:rPr kumimoji="1" lang="ja-JP" altLang="en-US" smtClean="0"/>
              <a:t>2025/12/4</a:t>
            </a:fld>
            <a:endParaRPr kumimoji="1" lang="ja-JP" altLang="en-US"/>
          </a:p>
        </p:txBody>
      </p:sp>
      <p:sp>
        <p:nvSpPr>
          <p:cNvPr id="3" name="フッター プレースホルダー 2">
            <a:extLst>
              <a:ext uri="{FF2B5EF4-FFF2-40B4-BE49-F238E27FC236}">
                <a16:creationId xmlns:a16="http://schemas.microsoft.com/office/drawing/2014/main" id="{DD62E3DE-AA79-1E54-D153-BF544037D15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156D014-79B4-3D4E-E58C-95D6ABBCEE2E}"/>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396722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E5667-A50A-AF93-1E4E-B7684E3348C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573B3D-95A2-8276-9BC5-8DA9210BE5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A7B7BFD-7490-70DF-262E-380E0E683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E0C5317-1784-9BB7-7817-4B6CF4EAFB33}"/>
              </a:ext>
            </a:extLst>
          </p:cNvPr>
          <p:cNvSpPr>
            <a:spLocks noGrp="1"/>
          </p:cNvSpPr>
          <p:nvPr>
            <p:ph type="dt" sz="half" idx="10"/>
          </p:nvPr>
        </p:nvSpPr>
        <p:spPr/>
        <p:txBody>
          <a:bodyPr/>
          <a:lstStyle/>
          <a:p>
            <a:fld id="{853B7698-1A4F-4B40-85DB-00B59001CA2B}" type="datetime1">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2CCEA9BF-B0B2-2582-B010-8A940789AE7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2FAACF-E5D7-8C44-C05E-4A956CADE29F}"/>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93638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1860C3-70A6-6F74-2A9C-5DE953D0F5B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C34DAFF-C0F6-2E2A-77DB-16A98B85BF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21A289E-6972-D7D4-C9CB-DA273A661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1D38B35-1235-EB96-77C0-E3BDA38C6E5C}"/>
              </a:ext>
            </a:extLst>
          </p:cNvPr>
          <p:cNvSpPr>
            <a:spLocks noGrp="1"/>
          </p:cNvSpPr>
          <p:nvPr>
            <p:ph type="dt" sz="half" idx="10"/>
          </p:nvPr>
        </p:nvSpPr>
        <p:spPr/>
        <p:txBody>
          <a:bodyPr/>
          <a:lstStyle/>
          <a:p>
            <a:fld id="{37164EBB-14C6-436D-AF3C-0557FBB73E45}" type="datetime1">
              <a:rPr kumimoji="1" lang="ja-JP" altLang="en-US" smtClean="0"/>
              <a:t>2025/12/4</a:t>
            </a:fld>
            <a:endParaRPr kumimoji="1" lang="ja-JP" altLang="en-US"/>
          </a:p>
        </p:txBody>
      </p:sp>
      <p:sp>
        <p:nvSpPr>
          <p:cNvPr id="6" name="フッター プレースホルダー 5">
            <a:extLst>
              <a:ext uri="{FF2B5EF4-FFF2-40B4-BE49-F238E27FC236}">
                <a16:creationId xmlns:a16="http://schemas.microsoft.com/office/drawing/2014/main" id="{3BBFD711-DBF2-5348-7435-93B63D8170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03C1EE8-2908-DF46-6DA3-E38BCA57E23F}"/>
              </a:ext>
            </a:extLst>
          </p:cNvPr>
          <p:cNvSpPr>
            <a:spLocks noGrp="1"/>
          </p:cNvSpPr>
          <p:nvPr>
            <p:ph type="sldNum" sz="quarter" idx="12"/>
          </p:nvPr>
        </p:nvSpPr>
        <p:spPr/>
        <p:txBody>
          <a:body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106587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E199621-CFCD-20DC-537C-7FA10AAE9B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A7390A-1A22-81D2-F8D2-5AB6B78826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3C0599-C87D-366C-1AB4-EBA3AF7DFE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05F23-60EB-40C4-A318-2008E3AFF50D}" type="datetime1">
              <a:rPr kumimoji="1" lang="ja-JP" altLang="en-US" smtClean="0"/>
              <a:t>2025/12/4</a:t>
            </a:fld>
            <a:endParaRPr kumimoji="1" lang="ja-JP" altLang="en-US"/>
          </a:p>
        </p:txBody>
      </p:sp>
      <p:sp>
        <p:nvSpPr>
          <p:cNvPr id="5" name="フッター プレースホルダー 4">
            <a:extLst>
              <a:ext uri="{FF2B5EF4-FFF2-40B4-BE49-F238E27FC236}">
                <a16:creationId xmlns:a16="http://schemas.microsoft.com/office/drawing/2014/main" id="{015BFB0F-08EF-1D37-0A0F-A9DFAB1573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43465BB-E287-5877-21AF-9D65C41FF4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C7EAA-7DDD-46A8-8E33-D2EA95D48E49}" type="slidenum">
              <a:rPr kumimoji="1" lang="ja-JP" altLang="en-US" smtClean="0"/>
              <a:t>‹#›</a:t>
            </a:fld>
            <a:endParaRPr kumimoji="1" lang="ja-JP" altLang="en-US"/>
          </a:p>
        </p:txBody>
      </p:sp>
    </p:spTree>
    <p:extLst>
      <p:ext uri="{BB962C8B-B14F-4D97-AF65-F5344CB8AC3E}">
        <p14:creationId xmlns:p14="http://schemas.microsoft.com/office/powerpoint/2010/main" val="4138655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sasagawa-brand.co.jp/tada/detail.php?id=611&amp;cid=5&amp;cid2=20" TargetMode="Externa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C524AA-EB54-9AAA-CE4F-E8BC4E2DDE7C}"/>
              </a:ext>
            </a:extLst>
          </p:cNvPr>
          <p:cNvSpPr>
            <a:spLocks noGrp="1"/>
          </p:cNvSpPr>
          <p:nvPr>
            <p:ph type="ctrTitle"/>
          </p:nvPr>
        </p:nvSpPr>
        <p:spPr/>
        <p:txBody>
          <a:bodyPr>
            <a:normAutofit fontScale="90000"/>
          </a:bodyPr>
          <a:lstStyle/>
          <a:p>
            <a:r>
              <a:rPr kumimoji="1" lang="ja-JP" altLang="en-US" dirty="0">
                <a:latin typeface="HGP創英角ﾎﾟｯﾌﾟ体" panose="040B0A00000000000000" pitchFamily="50" charset="-128"/>
                <a:ea typeface="HGP創英角ﾎﾟｯﾌﾟ体" panose="040B0A00000000000000" pitchFamily="50" charset="-128"/>
              </a:rPr>
              <a:t>令和</a:t>
            </a:r>
            <a:r>
              <a:rPr lang="en-US" altLang="ja-JP" dirty="0">
                <a:latin typeface="HGP創英角ﾎﾟｯﾌﾟ体" panose="040B0A00000000000000" pitchFamily="50" charset="-128"/>
                <a:ea typeface="HGP創英角ﾎﾟｯﾌﾟ体" panose="040B0A00000000000000" pitchFamily="50" charset="-128"/>
              </a:rPr>
              <a:t>7</a:t>
            </a:r>
            <a:r>
              <a:rPr kumimoji="1" lang="ja-JP" altLang="en-US" dirty="0">
                <a:latin typeface="HGP創英角ﾎﾟｯﾌﾟ体" panose="040B0A00000000000000" pitchFamily="50" charset="-128"/>
                <a:ea typeface="HGP創英角ﾎﾟｯﾌﾟ体" panose="040B0A00000000000000" pitchFamily="50" charset="-128"/>
              </a:rPr>
              <a:t>年度 物見山スワンの家利用者家族等アンケート</a:t>
            </a:r>
            <a:br>
              <a:rPr kumimoji="1" lang="en-US" altLang="ja-JP" dirty="0">
                <a:latin typeface="HGP創英角ﾎﾟｯﾌﾟ体" panose="040B0A00000000000000" pitchFamily="50" charset="-128"/>
                <a:ea typeface="HGP創英角ﾎﾟｯﾌﾟ体" panose="040B0A00000000000000" pitchFamily="50" charset="-128"/>
              </a:rPr>
            </a:br>
            <a:r>
              <a:rPr kumimoji="1" lang="ja-JP" altLang="en-US" dirty="0">
                <a:latin typeface="HGP創英角ﾎﾟｯﾌﾟ体" panose="040B0A00000000000000" pitchFamily="50" charset="-128"/>
                <a:ea typeface="HGP創英角ﾎﾟｯﾌﾟ体" panose="040B0A00000000000000" pitchFamily="50" charset="-128"/>
              </a:rPr>
              <a:t>結果</a:t>
            </a:r>
          </a:p>
        </p:txBody>
      </p:sp>
      <p:sp>
        <p:nvSpPr>
          <p:cNvPr id="3" name="字幕 2">
            <a:extLst>
              <a:ext uri="{FF2B5EF4-FFF2-40B4-BE49-F238E27FC236}">
                <a16:creationId xmlns:a16="http://schemas.microsoft.com/office/drawing/2014/main" id="{0AA69A48-1110-F143-A4DB-C1708960D646}"/>
              </a:ext>
            </a:extLst>
          </p:cNvPr>
          <p:cNvSpPr>
            <a:spLocks noGrp="1"/>
          </p:cNvSpPr>
          <p:nvPr>
            <p:ph type="subTitle" idx="1"/>
          </p:nvPr>
        </p:nvSpPr>
        <p:spPr/>
        <p:txBody>
          <a:bodyPr/>
          <a:lstStyle/>
          <a:p>
            <a:r>
              <a:rPr kumimoji="1" lang="ja-JP" altLang="en-US" dirty="0">
                <a:latin typeface="HGPｺﾞｼｯｸE" panose="020B0900000000000000" pitchFamily="50" charset="-128"/>
                <a:ea typeface="HGPｺﾞｼｯｸE" panose="020B0900000000000000" pitchFamily="50" charset="-128"/>
              </a:rPr>
              <a:t>全</a:t>
            </a:r>
            <a:r>
              <a:rPr lang="en-US" altLang="ja-JP" dirty="0">
                <a:latin typeface="HGPｺﾞｼｯｸE" panose="020B0900000000000000" pitchFamily="50" charset="-128"/>
                <a:ea typeface="HGPｺﾞｼｯｸE" panose="020B0900000000000000" pitchFamily="50" charset="-128"/>
              </a:rPr>
              <a:t>14</a:t>
            </a:r>
            <a:r>
              <a:rPr kumimoji="1" lang="ja-JP" altLang="en-US" dirty="0">
                <a:latin typeface="HGPｺﾞｼｯｸE" panose="020B0900000000000000" pitchFamily="50" charset="-128"/>
                <a:ea typeface="HGPｺﾞｼｯｸE" panose="020B0900000000000000" pitchFamily="50" charset="-128"/>
              </a:rPr>
              <a:t>名のご家族の内、</a:t>
            </a:r>
            <a:r>
              <a:rPr lang="en-US" altLang="ja-JP" dirty="0">
                <a:latin typeface="HGPｺﾞｼｯｸE" panose="020B0900000000000000" pitchFamily="50" charset="-128"/>
                <a:ea typeface="HGPｺﾞｼｯｸE" panose="020B0900000000000000" pitchFamily="50" charset="-128"/>
              </a:rPr>
              <a:t>8</a:t>
            </a:r>
            <a:r>
              <a:rPr kumimoji="1" lang="ja-JP" altLang="en-US" dirty="0">
                <a:latin typeface="HGPｺﾞｼｯｸE" panose="020B0900000000000000" pitchFamily="50" charset="-128"/>
                <a:ea typeface="HGPｺﾞｼｯｸE" panose="020B0900000000000000" pitchFamily="50" charset="-128"/>
              </a:rPr>
              <a:t>件の回答がありました。</a:t>
            </a:r>
            <a:endParaRPr kumimoji="1" lang="en-US" altLang="ja-JP" dirty="0">
              <a:latin typeface="HGPｺﾞｼｯｸE" panose="020B0900000000000000" pitchFamily="50" charset="-128"/>
              <a:ea typeface="HGPｺﾞｼｯｸE" panose="020B0900000000000000" pitchFamily="50" charset="-128"/>
            </a:endParaRPr>
          </a:p>
          <a:p>
            <a:r>
              <a:rPr lang="ja-JP" altLang="en-US" dirty="0">
                <a:latin typeface="HGPｺﾞｼｯｸE" panose="020B0900000000000000" pitchFamily="50" charset="-128"/>
                <a:ea typeface="HGPｺﾞｼｯｸE" panose="020B0900000000000000" pitchFamily="50" charset="-128"/>
              </a:rPr>
              <a:t>ご協力いただきありがとうございました。</a:t>
            </a:r>
            <a:endParaRPr kumimoji="1" lang="ja-JP" altLang="en-US"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2039040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23A603-F530-67B5-7A44-CF3A699C9B85}"/>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E5877AC4-324A-2B5A-95C1-D663326DC236}"/>
              </a:ext>
            </a:extLst>
          </p:cNvPr>
          <p:cNvSpPr>
            <a:spLocks noGrp="1"/>
          </p:cNvSpPr>
          <p:nvPr>
            <p:ph sz="half" idx="1"/>
          </p:nvPr>
        </p:nvSpPr>
        <p:spPr/>
        <p:txBody>
          <a:bodyPr/>
          <a:lstStyle/>
          <a:p>
            <a:pPr marL="0" indent="0">
              <a:buNone/>
            </a:pPr>
            <a:r>
              <a:rPr kumimoji="1" lang="ja-JP" altLang="en-US" dirty="0"/>
              <a:t>（１）職員はご家族の困っていること、不安、求めていること等の話をよく聞いていますか？</a:t>
            </a:r>
            <a:endParaRPr kumimoji="1" lang="en-US" altLang="ja-JP" dirty="0"/>
          </a:p>
          <a:p>
            <a:pPr marL="0" indent="0">
              <a:buNone/>
            </a:pPr>
            <a:endParaRPr kumimoji="1" lang="ja-JP" altLang="en-US" dirty="0"/>
          </a:p>
        </p:txBody>
      </p:sp>
      <p:graphicFrame>
        <p:nvGraphicFramePr>
          <p:cNvPr id="7" name="コンテンツ プレースホルダー 6">
            <a:extLst>
              <a:ext uri="{FF2B5EF4-FFF2-40B4-BE49-F238E27FC236}">
                <a16:creationId xmlns:a16="http://schemas.microsoft.com/office/drawing/2014/main" id="{C27703A1-1197-B763-49ED-1AFC69E8BBBD}"/>
              </a:ext>
            </a:extLst>
          </p:cNvPr>
          <p:cNvGraphicFramePr>
            <a:graphicFrameLocks noGrp="1"/>
          </p:cNvGraphicFramePr>
          <p:nvPr>
            <p:ph sz="half" idx="2"/>
            <p:extLst>
              <p:ext uri="{D42A27DB-BD31-4B8C-83A1-F6EECF244321}">
                <p14:modId xmlns:p14="http://schemas.microsoft.com/office/powerpoint/2010/main" val="363449401"/>
              </p:ext>
            </p:extLst>
          </p:nvPr>
        </p:nvGraphicFramePr>
        <p:xfrm>
          <a:off x="1113182" y="3159746"/>
          <a:ext cx="4002157" cy="3152154"/>
        </p:xfrm>
        <a:graphic>
          <a:graphicData uri="http://schemas.openxmlformats.org/drawingml/2006/chart">
            <c:chart xmlns:c="http://schemas.openxmlformats.org/drawingml/2006/chart" xmlns:r="http://schemas.openxmlformats.org/officeDocument/2006/relationships" r:id="rId2"/>
          </a:graphicData>
        </a:graphic>
      </p:graphicFrame>
      <p:sp>
        <p:nvSpPr>
          <p:cNvPr id="9" name="コンテンツ プレースホルダー 2">
            <a:extLst>
              <a:ext uri="{FF2B5EF4-FFF2-40B4-BE49-F238E27FC236}">
                <a16:creationId xmlns:a16="http://schemas.microsoft.com/office/drawing/2014/main" id="{9DF22039-330C-129E-4923-77727D51A952}"/>
              </a:ext>
            </a:extLst>
          </p:cNvPr>
          <p:cNvSpPr txBox="1">
            <a:spLocks/>
          </p:cNvSpPr>
          <p:nvPr/>
        </p:nvSpPr>
        <p:spPr>
          <a:xfrm>
            <a:off x="6172200" y="1690688"/>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（２）事業所での本人の暮らしぶりや健康状態、金銭管理、職員の異動について、ご家族に報告がありますか？</a:t>
            </a:r>
            <a:endParaRPr lang="en-US" altLang="ja-JP" dirty="0"/>
          </a:p>
          <a:p>
            <a:pPr marL="0" indent="0">
              <a:buFont typeface="Arial" panose="020B0604020202020204" pitchFamily="34" charset="0"/>
              <a:buNone/>
            </a:pPr>
            <a:endParaRPr lang="ja-JP" altLang="en-US" dirty="0"/>
          </a:p>
        </p:txBody>
      </p:sp>
      <p:graphicFrame>
        <p:nvGraphicFramePr>
          <p:cNvPr id="12" name="グラフ 11">
            <a:extLst>
              <a:ext uri="{FF2B5EF4-FFF2-40B4-BE49-F238E27FC236}">
                <a16:creationId xmlns:a16="http://schemas.microsoft.com/office/drawing/2014/main" id="{9A17C77B-1376-E927-DF38-E53104E07B65}"/>
              </a:ext>
            </a:extLst>
          </p:cNvPr>
          <p:cNvGraphicFramePr/>
          <p:nvPr>
            <p:extLst>
              <p:ext uri="{D42A27DB-BD31-4B8C-83A1-F6EECF244321}">
                <p14:modId xmlns:p14="http://schemas.microsoft.com/office/powerpoint/2010/main" val="3642084528"/>
              </p:ext>
            </p:extLst>
          </p:nvPr>
        </p:nvGraphicFramePr>
        <p:xfrm>
          <a:off x="6425093" y="3486610"/>
          <a:ext cx="4140202" cy="28252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19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7709B0-08F5-62E9-67FA-0F92CA0B29F7}"/>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0FE3C584-2788-F161-5778-C79F8E5F2FF6}"/>
              </a:ext>
            </a:extLst>
          </p:cNvPr>
          <p:cNvSpPr>
            <a:spLocks noGrp="1"/>
          </p:cNvSpPr>
          <p:nvPr>
            <p:ph sz="half" idx="1"/>
          </p:nvPr>
        </p:nvSpPr>
        <p:spPr/>
        <p:txBody>
          <a:bodyPr/>
          <a:lstStyle/>
          <a:p>
            <a:pPr marL="0" indent="0">
              <a:buNone/>
            </a:pPr>
            <a:r>
              <a:rPr kumimoji="1" lang="ja-JP" altLang="en-US" dirty="0"/>
              <a:t>（３）職員は、ご本人の介護計画をご家族にわかりやすく説明し、一緒に内容に関する話し合いをしていますか？</a:t>
            </a:r>
          </a:p>
        </p:txBody>
      </p:sp>
      <p:graphicFrame>
        <p:nvGraphicFramePr>
          <p:cNvPr id="7" name="コンテンツ プレースホルダー 6">
            <a:extLst>
              <a:ext uri="{FF2B5EF4-FFF2-40B4-BE49-F238E27FC236}">
                <a16:creationId xmlns:a16="http://schemas.microsoft.com/office/drawing/2014/main" id="{F6337316-4295-1E67-C080-8F85A71CD576}"/>
              </a:ext>
            </a:extLst>
          </p:cNvPr>
          <p:cNvGraphicFramePr>
            <a:graphicFrameLocks noGrp="1"/>
          </p:cNvGraphicFramePr>
          <p:nvPr>
            <p:ph sz="half" idx="2"/>
            <p:extLst>
              <p:ext uri="{D42A27DB-BD31-4B8C-83A1-F6EECF244321}">
                <p14:modId xmlns:p14="http://schemas.microsoft.com/office/powerpoint/2010/main" val="3512597412"/>
              </p:ext>
            </p:extLst>
          </p:nvPr>
        </p:nvGraphicFramePr>
        <p:xfrm>
          <a:off x="488852" y="3310903"/>
          <a:ext cx="5607148" cy="3181972"/>
        </p:xfrm>
        <a:graphic>
          <a:graphicData uri="http://schemas.openxmlformats.org/drawingml/2006/chart">
            <c:chart xmlns:c="http://schemas.openxmlformats.org/drawingml/2006/chart" xmlns:r="http://schemas.openxmlformats.org/officeDocument/2006/relationships" r:id="rId2"/>
          </a:graphicData>
        </a:graphic>
      </p:graphicFrame>
      <p:sp>
        <p:nvSpPr>
          <p:cNvPr id="9" name="コンテンツ プレースホルダー 2">
            <a:extLst>
              <a:ext uri="{FF2B5EF4-FFF2-40B4-BE49-F238E27FC236}">
                <a16:creationId xmlns:a16="http://schemas.microsoft.com/office/drawing/2014/main" id="{383EF95D-620C-294A-10FF-657797AC7E2E}"/>
              </a:ext>
            </a:extLst>
          </p:cNvPr>
          <p:cNvSpPr txBox="1">
            <a:spLocks/>
          </p:cNvSpPr>
          <p:nvPr/>
        </p:nvSpPr>
        <p:spPr>
          <a:xfrm>
            <a:off x="6172202" y="18256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a:t>
            </a:r>
            <a:r>
              <a:rPr lang="en-US" altLang="ja-JP" dirty="0"/>
              <a:t>4</a:t>
            </a:r>
            <a:r>
              <a:rPr lang="ja-JP" altLang="en-US" dirty="0"/>
              <a:t>）職員は、ご本人の思いや願い、要望等をわかってくれていると思いますか？</a:t>
            </a:r>
          </a:p>
        </p:txBody>
      </p:sp>
      <p:graphicFrame>
        <p:nvGraphicFramePr>
          <p:cNvPr id="12" name="グラフ 11">
            <a:extLst>
              <a:ext uri="{FF2B5EF4-FFF2-40B4-BE49-F238E27FC236}">
                <a16:creationId xmlns:a16="http://schemas.microsoft.com/office/drawing/2014/main" id="{12A6BE80-50E5-1D1D-8E93-77F510F36397}"/>
              </a:ext>
            </a:extLst>
          </p:cNvPr>
          <p:cNvGraphicFramePr/>
          <p:nvPr>
            <p:extLst>
              <p:ext uri="{D42A27DB-BD31-4B8C-83A1-F6EECF244321}">
                <p14:modId xmlns:p14="http://schemas.microsoft.com/office/powerpoint/2010/main" val="2723906665"/>
              </p:ext>
            </p:extLst>
          </p:nvPr>
        </p:nvGraphicFramePr>
        <p:xfrm>
          <a:off x="6369148" y="3193774"/>
          <a:ext cx="4709668" cy="31819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738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740D03-962B-9F8D-68EE-4EC065E0C07F}"/>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8D753C6A-7B3D-01D8-CB41-CA6EBD2E5B7F}"/>
              </a:ext>
            </a:extLst>
          </p:cNvPr>
          <p:cNvSpPr>
            <a:spLocks noGrp="1"/>
          </p:cNvSpPr>
          <p:nvPr>
            <p:ph sz="half" idx="1"/>
          </p:nvPr>
        </p:nvSpPr>
        <p:spPr/>
        <p:txBody>
          <a:bodyPr/>
          <a:lstStyle/>
          <a:p>
            <a:pPr marL="0" indent="0">
              <a:buNone/>
            </a:pPr>
            <a:r>
              <a:rPr kumimoji="1" lang="ja-JP" altLang="en-US" dirty="0"/>
              <a:t>（５）職員はご本人のその時々の状況や要望に合わせて、柔軟な対応をしていますか？</a:t>
            </a:r>
          </a:p>
        </p:txBody>
      </p:sp>
      <p:graphicFrame>
        <p:nvGraphicFramePr>
          <p:cNvPr id="7" name="コンテンツ プレースホルダー 6">
            <a:extLst>
              <a:ext uri="{FF2B5EF4-FFF2-40B4-BE49-F238E27FC236}">
                <a16:creationId xmlns:a16="http://schemas.microsoft.com/office/drawing/2014/main" id="{09429BB9-2B8B-F1DF-E329-233F9832C21F}"/>
              </a:ext>
            </a:extLst>
          </p:cNvPr>
          <p:cNvGraphicFramePr>
            <a:graphicFrameLocks noGrp="1"/>
          </p:cNvGraphicFramePr>
          <p:nvPr>
            <p:ph sz="half" idx="2"/>
            <p:extLst>
              <p:ext uri="{D42A27DB-BD31-4B8C-83A1-F6EECF244321}">
                <p14:modId xmlns:p14="http://schemas.microsoft.com/office/powerpoint/2010/main" val="2285625586"/>
              </p:ext>
            </p:extLst>
          </p:nvPr>
        </p:nvGraphicFramePr>
        <p:xfrm>
          <a:off x="838200" y="3218138"/>
          <a:ext cx="5334002" cy="3274737"/>
        </p:xfrm>
        <a:graphic>
          <a:graphicData uri="http://schemas.openxmlformats.org/drawingml/2006/chart">
            <c:chart xmlns:c="http://schemas.openxmlformats.org/drawingml/2006/chart" xmlns:r="http://schemas.openxmlformats.org/officeDocument/2006/relationships" r:id="rId2"/>
          </a:graphicData>
        </a:graphic>
      </p:graphicFrame>
      <p:sp>
        <p:nvSpPr>
          <p:cNvPr id="8" name="コンテンツ プレースホルダー 2">
            <a:extLst>
              <a:ext uri="{FF2B5EF4-FFF2-40B4-BE49-F238E27FC236}">
                <a16:creationId xmlns:a16="http://schemas.microsoft.com/office/drawing/2014/main" id="{9D371549-2813-6BCD-DB0E-7DC2AAEA7316}"/>
              </a:ext>
            </a:extLst>
          </p:cNvPr>
          <p:cNvSpPr txBox="1">
            <a:spLocks/>
          </p:cNvSpPr>
          <p:nvPr/>
        </p:nvSpPr>
        <p:spPr>
          <a:xfrm>
            <a:off x="6096000" y="182562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（６）事業所のサービスを利用することで、ご本人の生き生きとした表情や姿が見られるようになりましたか？</a:t>
            </a:r>
          </a:p>
        </p:txBody>
      </p:sp>
      <p:graphicFrame>
        <p:nvGraphicFramePr>
          <p:cNvPr id="11" name="グラフ 10">
            <a:extLst>
              <a:ext uri="{FF2B5EF4-FFF2-40B4-BE49-F238E27FC236}">
                <a16:creationId xmlns:a16="http://schemas.microsoft.com/office/drawing/2014/main" id="{8729D867-11DA-1999-5936-D1506262EEA8}"/>
              </a:ext>
            </a:extLst>
          </p:cNvPr>
          <p:cNvGraphicFramePr/>
          <p:nvPr>
            <p:extLst>
              <p:ext uri="{D42A27DB-BD31-4B8C-83A1-F6EECF244321}">
                <p14:modId xmlns:p14="http://schemas.microsoft.com/office/powerpoint/2010/main" val="270226892"/>
              </p:ext>
            </p:extLst>
          </p:nvPr>
        </p:nvGraphicFramePr>
        <p:xfrm>
          <a:off x="6248402" y="3399183"/>
          <a:ext cx="5105398" cy="30936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85156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BC3B6-2E09-0FA3-EF51-0527090D71EA}"/>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A9D8AA92-D4D5-8AF4-720D-8092BDE72AD5}"/>
              </a:ext>
            </a:extLst>
          </p:cNvPr>
          <p:cNvSpPr>
            <a:spLocks noGrp="1"/>
          </p:cNvSpPr>
          <p:nvPr>
            <p:ph sz="half" idx="1"/>
          </p:nvPr>
        </p:nvSpPr>
        <p:spPr/>
        <p:txBody>
          <a:bodyPr/>
          <a:lstStyle/>
          <a:p>
            <a:pPr marL="0" indent="0">
              <a:buNone/>
            </a:pPr>
            <a:r>
              <a:rPr kumimoji="1" lang="ja-JP" altLang="en-US" dirty="0"/>
              <a:t>（７）ご本人は、職員に支援されながら、戸外の行きたいところへ出かけていますか？</a:t>
            </a:r>
          </a:p>
        </p:txBody>
      </p:sp>
      <p:sp>
        <p:nvSpPr>
          <p:cNvPr id="4" name="コンテンツ プレースホルダー 3">
            <a:extLst>
              <a:ext uri="{FF2B5EF4-FFF2-40B4-BE49-F238E27FC236}">
                <a16:creationId xmlns:a16="http://schemas.microsoft.com/office/drawing/2014/main" id="{F5F3F752-FA14-5F99-0A80-28A5DF018D0F}"/>
              </a:ext>
            </a:extLst>
          </p:cNvPr>
          <p:cNvSpPr>
            <a:spLocks noGrp="1"/>
          </p:cNvSpPr>
          <p:nvPr>
            <p:ph sz="half" idx="2"/>
          </p:nvPr>
        </p:nvSpPr>
        <p:spPr/>
        <p:txBody>
          <a:bodyPr/>
          <a:lstStyle/>
          <a:p>
            <a:pPr marL="0" indent="0">
              <a:buNone/>
            </a:pPr>
            <a:r>
              <a:rPr kumimoji="1" lang="ja-JP" altLang="en-US" dirty="0"/>
              <a:t>（８）事業所のサービスを受けいて、健康面や医療面、安全面について心配な点はないですか？</a:t>
            </a:r>
          </a:p>
        </p:txBody>
      </p:sp>
      <p:graphicFrame>
        <p:nvGraphicFramePr>
          <p:cNvPr id="7" name="グラフ 6">
            <a:extLst>
              <a:ext uri="{FF2B5EF4-FFF2-40B4-BE49-F238E27FC236}">
                <a16:creationId xmlns:a16="http://schemas.microsoft.com/office/drawing/2014/main" id="{49A97099-07AC-7024-0C26-9AE90C154A9E}"/>
              </a:ext>
            </a:extLst>
          </p:cNvPr>
          <p:cNvGraphicFramePr/>
          <p:nvPr>
            <p:extLst>
              <p:ext uri="{D42A27DB-BD31-4B8C-83A1-F6EECF244321}">
                <p14:modId xmlns:p14="http://schemas.microsoft.com/office/powerpoint/2010/main" val="1863055686"/>
              </p:ext>
            </p:extLst>
          </p:nvPr>
        </p:nvGraphicFramePr>
        <p:xfrm>
          <a:off x="1086679" y="3084490"/>
          <a:ext cx="4704522" cy="340838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グラフ 9">
            <a:extLst>
              <a:ext uri="{FF2B5EF4-FFF2-40B4-BE49-F238E27FC236}">
                <a16:creationId xmlns:a16="http://schemas.microsoft.com/office/drawing/2014/main" id="{C4B8AFC6-DC05-454B-7DE2-1039189278C5}"/>
              </a:ext>
            </a:extLst>
          </p:cNvPr>
          <p:cNvGraphicFramePr/>
          <p:nvPr>
            <p:extLst>
              <p:ext uri="{D42A27DB-BD31-4B8C-83A1-F6EECF244321}">
                <p14:modId xmlns:p14="http://schemas.microsoft.com/office/powerpoint/2010/main" val="1487547062"/>
              </p:ext>
            </p:extLst>
          </p:nvPr>
        </p:nvGraphicFramePr>
        <p:xfrm>
          <a:off x="6400801" y="3265466"/>
          <a:ext cx="4704522" cy="32274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40912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2FEE98-3881-7F6F-91A3-D02B98A05AEF}"/>
              </a:ext>
            </a:extLst>
          </p:cNvPr>
          <p:cNvSpPr>
            <a:spLocks noGrp="1"/>
          </p:cNvSpPr>
          <p:nvPr>
            <p:ph type="title"/>
          </p:nvPr>
        </p:nvSpPr>
        <p:spPr/>
        <p:txBody>
          <a:bodyPr/>
          <a:lstStyle/>
          <a:p>
            <a:endParaRPr kumimoji="1" lang="ja-JP" altLang="en-US" dirty="0"/>
          </a:p>
        </p:txBody>
      </p:sp>
      <p:graphicFrame>
        <p:nvGraphicFramePr>
          <p:cNvPr id="7" name="コンテンツ プレースホルダー 6">
            <a:extLst>
              <a:ext uri="{FF2B5EF4-FFF2-40B4-BE49-F238E27FC236}">
                <a16:creationId xmlns:a16="http://schemas.microsoft.com/office/drawing/2014/main" id="{692C0639-489E-0E2A-1232-BD1A979F198A}"/>
              </a:ext>
            </a:extLst>
          </p:cNvPr>
          <p:cNvGraphicFramePr>
            <a:graphicFrameLocks noGrp="1"/>
          </p:cNvGraphicFramePr>
          <p:nvPr>
            <p:ph sz="half" idx="1"/>
            <p:extLst>
              <p:ext uri="{D42A27DB-BD31-4B8C-83A1-F6EECF244321}">
                <p14:modId xmlns:p14="http://schemas.microsoft.com/office/powerpoint/2010/main" val="3468716391"/>
              </p:ext>
            </p:extLst>
          </p:nvPr>
        </p:nvGraphicFramePr>
        <p:xfrm>
          <a:off x="914400" y="2888973"/>
          <a:ext cx="5181600" cy="3725311"/>
        </p:xfrm>
        <a:graphic>
          <a:graphicData uri="http://schemas.openxmlformats.org/drawingml/2006/chart">
            <c:chart xmlns:c="http://schemas.openxmlformats.org/drawingml/2006/chart" xmlns:r="http://schemas.openxmlformats.org/officeDocument/2006/relationships" r:id="rId2"/>
          </a:graphicData>
        </a:graphic>
      </p:graphicFrame>
      <p:sp>
        <p:nvSpPr>
          <p:cNvPr id="4" name="コンテンツ プレースホルダー 3">
            <a:extLst>
              <a:ext uri="{FF2B5EF4-FFF2-40B4-BE49-F238E27FC236}">
                <a16:creationId xmlns:a16="http://schemas.microsoft.com/office/drawing/2014/main" id="{4BF8CD53-FB52-3B60-7E1A-B4AE42A49FCF}"/>
              </a:ext>
            </a:extLst>
          </p:cNvPr>
          <p:cNvSpPr>
            <a:spLocks noGrp="1"/>
          </p:cNvSpPr>
          <p:nvPr>
            <p:ph sz="half" idx="2"/>
          </p:nvPr>
        </p:nvSpPr>
        <p:spPr>
          <a:xfrm>
            <a:off x="914400" y="1825624"/>
            <a:ext cx="5181600" cy="4351338"/>
          </a:xfrm>
        </p:spPr>
        <p:txBody>
          <a:bodyPr/>
          <a:lstStyle/>
          <a:p>
            <a:pPr marL="0" indent="0">
              <a:buNone/>
            </a:pPr>
            <a:r>
              <a:rPr kumimoji="1" lang="ja-JP" altLang="en-US" dirty="0"/>
              <a:t>（９）事業所は、ご家族が気軽に訪ねていきやすい雰囲気ですか？</a:t>
            </a:r>
          </a:p>
        </p:txBody>
      </p:sp>
      <p:sp>
        <p:nvSpPr>
          <p:cNvPr id="8" name="コンテンツ プレースホルダー 3">
            <a:extLst>
              <a:ext uri="{FF2B5EF4-FFF2-40B4-BE49-F238E27FC236}">
                <a16:creationId xmlns:a16="http://schemas.microsoft.com/office/drawing/2014/main" id="{2000FC8E-5D25-0317-64C8-5D9E6591FDB9}"/>
              </a:ext>
            </a:extLst>
          </p:cNvPr>
          <p:cNvSpPr txBox="1">
            <a:spLocks/>
          </p:cNvSpPr>
          <p:nvPr/>
        </p:nvSpPr>
        <p:spPr>
          <a:xfrm>
            <a:off x="6354418" y="1825624"/>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a:t>
            </a:r>
            <a:r>
              <a:rPr lang="en-US" altLang="ja-JP" dirty="0"/>
              <a:t>10</a:t>
            </a:r>
            <a:r>
              <a:rPr lang="ja-JP" altLang="en-US" dirty="0"/>
              <a:t>）ご家族から見て職員は生き生き働いているように見えますか？</a:t>
            </a:r>
          </a:p>
        </p:txBody>
      </p:sp>
      <p:graphicFrame>
        <p:nvGraphicFramePr>
          <p:cNvPr id="11" name="グラフ 10">
            <a:extLst>
              <a:ext uri="{FF2B5EF4-FFF2-40B4-BE49-F238E27FC236}">
                <a16:creationId xmlns:a16="http://schemas.microsoft.com/office/drawing/2014/main" id="{4A3B93FB-ACBD-A68F-62C2-2E2416B3B8D7}"/>
              </a:ext>
            </a:extLst>
          </p:cNvPr>
          <p:cNvGraphicFramePr/>
          <p:nvPr>
            <p:extLst>
              <p:ext uri="{D42A27DB-BD31-4B8C-83A1-F6EECF244321}">
                <p14:modId xmlns:p14="http://schemas.microsoft.com/office/powerpoint/2010/main" val="302608724"/>
              </p:ext>
            </p:extLst>
          </p:nvPr>
        </p:nvGraphicFramePr>
        <p:xfrm>
          <a:off x="5967896" y="2888973"/>
          <a:ext cx="5309704" cy="37253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4364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EBB4B8-6117-2F79-4A5E-B297663F2CC2}"/>
              </a:ext>
            </a:extLst>
          </p:cNvPr>
          <p:cNvSpPr>
            <a:spLocks noGrp="1"/>
          </p:cNvSpPr>
          <p:nvPr>
            <p:ph type="title"/>
          </p:nvPr>
        </p:nvSpPr>
        <p:spPr/>
        <p:txBody>
          <a:bodyPr/>
          <a:lstStyle/>
          <a:p>
            <a:endParaRPr kumimoji="1" lang="ja-JP" altLang="en-US" dirty="0"/>
          </a:p>
        </p:txBody>
      </p:sp>
      <p:sp>
        <p:nvSpPr>
          <p:cNvPr id="3" name="コンテンツ プレースホルダー 2">
            <a:extLst>
              <a:ext uri="{FF2B5EF4-FFF2-40B4-BE49-F238E27FC236}">
                <a16:creationId xmlns:a16="http://schemas.microsoft.com/office/drawing/2014/main" id="{1AE0A3AC-0C57-E7EB-30EF-41F600B7F9EB}"/>
              </a:ext>
            </a:extLst>
          </p:cNvPr>
          <p:cNvSpPr>
            <a:spLocks noGrp="1"/>
          </p:cNvSpPr>
          <p:nvPr>
            <p:ph sz="half" idx="1"/>
          </p:nvPr>
        </p:nvSpPr>
        <p:spPr/>
        <p:txBody>
          <a:bodyPr/>
          <a:lstStyle/>
          <a:p>
            <a:pPr marL="0" indent="0">
              <a:buNone/>
            </a:pPr>
            <a:r>
              <a:rPr kumimoji="1" lang="ja-JP" altLang="en-US" dirty="0"/>
              <a:t>（</a:t>
            </a:r>
            <a:r>
              <a:rPr kumimoji="1" lang="en-US" altLang="ja-JP" dirty="0"/>
              <a:t>11</a:t>
            </a:r>
            <a:r>
              <a:rPr kumimoji="1" lang="ja-JP" altLang="en-US" dirty="0"/>
              <a:t>）ご家族から見てご本人は今のサービスに満足していると思いますか？</a:t>
            </a:r>
          </a:p>
        </p:txBody>
      </p:sp>
      <p:sp>
        <p:nvSpPr>
          <p:cNvPr id="4" name="コンテンツ プレースホルダー 3">
            <a:extLst>
              <a:ext uri="{FF2B5EF4-FFF2-40B4-BE49-F238E27FC236}">
                <a16:creationId xmlns:a16="http://schemas.microsoft.com/office/drawing/2014/main" id="{BF229457-1AF5-ED43-39EF-ECDBB6F666DE}"/>
              </a:ext>
            </a:extLst>
          </p:cNvPr>
          <p:cNvSpPr>
            <a:spLocks noGrp="1"/>
          </p:cNvSpPr>
          <p:nvPr>
            <p:ph sz="half" idx="2"/>
          </p:nvPr>
        </p:nvSpPr>
        <p:spPr/>
        <p:txBody>
          <a:bodyPr/>
          <a:lstStyle/>
          <a:p>
            <a:pPr marL="0" indent="0">
              <a:buNone/>
            </a:pPr>
            <a:r>
              <a:rPr kumimoji="1" lang="ja-JP" altLang="en-US" dirty="0"/>
              <a:t>（</a:t>
            </a:r>
            <a:r>
              <a:rPr kumimoji="1" lang="en-US" altLang="ja-JP" dirty="0"/>
              <a:t>12</a:t>
            </a:r>
            <a:r>
              <a:rPr kumimoji="1" lang="ja-JP" altLang="en-US" dirty="0"/>
              <a:t>）ご家族は、今のサービスに満足していますか？</a:t>
            </a:r>
          </a:p>
        </p:txBody>
      </p:sp>
      <p:graphicFrame>
        <p:nvGraphicFramePr>
          <p:cNvPr id="7" name="グラフ 6">
            <a:extLst>
              <a:ext uri="{FF2B5EF4-FFF2-40B4-BE49-F238E27FC236}">
                <a16:creationId xmlns:a16="http://schemas.microsoft.com/office/drawing/2014/main" id="{8EDDCF9B-5209-CD93-D912-379E67C99615}"/>
              </a:ext>
            </a:extLst>
          </p:cNvPr>
          <p:cNvGraphicFramePr/>
          <p:nvPr>
            <p:extLst>
              <p:ext uri="{D42A27DB-BD31-4B8C-83A1-F6EECF244321}">
                <p14:modId xmlns:p14="http://schemas.microsoft.com/office/powerpoint/2010/main" val="851748895"/>
              </p:ext>
            </p:extLst>
          </p:nvPr>
        </p:nvGraphicFramePr>
        <p:xfrm>
          <a:off x="838200" y="3087757"/>
          <a:ext cx="5032513" cy="35674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グラフ 9">
            <a:extLst>
              <a:ext uri="{FF2B5EF4-FFF2-40B4-BE49-F238E27FC236}">
                <a16:creationId xmlns:a16="http://schemas.microsoft.com/office/drawing/2014/main" id="{0738D7E9-615B-3886-8B5B-80ABEA47DD5F}"/>
              </a:ext>
            </a:extLst>
          </p:cNvPr>
          <p:cNvGraphicFramePr/>
          <p:nvPr>
            <p:extLst>
              <p:ext uri="{D42A27DB-BD31-4B8C-83A1-F6EECF244321}">
                <p14:modId xmlns:p14="http://schemas.microsoft.com/office/powerpoint/2010/main" val="2944280352"/>
              </p:ext>
            </p:extLst>
          </p:nvPr>
        </p:nvGraphicFramePr>
        <p:xfrm>
          <a:off x="6172200" y="3235568"/>
          <a:ext cx="5032513" cy="3419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4508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8A8E22-720F-E4E6-E73F-12FE5484A3B0}"/>
              </a:ext>
            </a:extLst>
          </p:cNvPr>
          <p:cNvSpPr txBox="1"/>
          <p:nvPr/>
        </p:nvSpPr>
        <p:spPr>
          <a:xfrm>
            <a:off x="655093" y="850315"/>
            <a:ext cx="10686198" cy="92333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dirty="0"/>
              <a:t>●事業所の良い点、優れている点などを自由にお書きください</a:t>
            </a:r>
            <a:endParaRPr lang="en-US" altLang="ja-JP" dirty="0"/>
          </a:p>
          <a:p>
            <a:endParaRPr lang="en-US" altLang="ja-JP" dirty="0"/>
          </a:p>
          <a:p>
            <a:endParaRPr kumimoji="1" lang="en-US" altLang="ja-JP" dirty="0"/>
          </a:p>
        </p:txBody>
      </p:sp>
      <p:sp>
        <p:nvSpPr>
          <p:cNvPr id="3" name="四角形: 角を丸くする 2">
            <a:extLst>
              <a:ext uri="{FF2B5EF4-FFF2-40B4-BE49-F238E27FC236}">
                <a16:creationId xmlns:a16="http://schemas.microsoft.com/office/drawing/2014/main" id="{06BFDC97-FF65-E971-11CE-CAA8AA4B80D7}"/>
              </a:ext>
            </a:extLst>
          </p:cNvPr>
          <p:cNvSpPr/>
          <p:nvPr/>
        </p:nvSpPr>
        <p:spPr>
          <a:xfrm>
            <a:off x="586854" y="1232452"/>
            <a:ext cx="10877265" cy="290282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129285C0-0112-3B93-2194-374494CC99D6}"/>
              </a:ext>
            </a:extLst>
          </p:cNvPr>
          <p:cNvSpPr txBox="1"/>
          <p:nvPr/>
        </p:nvSpPr>
        <p:spPr>
          <a:xfrm>
            <a:off x="586855" y="4517409"/>
            <a:ext cx="10617958" cy="1200329"/>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●事業所に改善してほしい点気になる点などご自由にお書きください</a:t>
            </a:r>
            <a:endParaRPr kumimoji="1" lang="en-US" altLang="ja-JP" dirty="0"/>
          </a:p>
          <a:p>
            <a:endParaRPr lang="en-US" altLang="ja-JP" dirty="0"/>
          </a:p>
          <a:p>
            <a:r>
              <a:rPr lang="ja-JP" altLang="en-US" dirty="0"/>
              <a:t>ご意見はありませんでした</a:t>
            </a:r>
            <a:endParaRPr kumimoji="1" lang="en-US" altLang="ja-JP" dirty="0"/>
          </a:p>
          <a:p>
            <a:endParaRPr kumimoji="1" lang="en-US" altLang="ja-JP" dirty="0"/>
          </a:p>
        </p:txBody>
      </p:sp>
      <p:sp>
        <p:nvSpPr>
          <p:cNvPr id="5" name="四角形: 角を丸くする 4">
            <a:extLst>
              <a:ext uri="{FF2B5EF4-FFF2-40B4-BE49-F238E27FC236}">
                <a16:creationId xmlns:a16="http://schemas.microsoft.com/office/drawing/2014/main" id="{4E586FCB-1F60-F282-53C8-09E0C610D291}"/>
              </a:ext>
            </a:extLst>
          </p:cNvPr>
          <p:cNvSpPr/>
          <p:nvPr/>
        </p:nvSpPr>
        <p:spPr>
          <a:xfrm>
            <a:off x="586854" y="4810539"/>
            <a:ext cx="10754437" cy="153567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7" name="図 6">
            <a:extLst>
              <a:ext uri="{FF2B5EF4-FFF2-40B4-BE49-F238E27FC236}">
                <a16:creationId xmlns:a16="http://schemas.microsoft.com/office/drawing/2014/main" id="{5C1C47AE-CD61-8E79-2D6B-9D12CC0C60B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245916" y="4995698"/>
            <a:ext cx="1095375" cy="1095375"/>
          </a:xfrm>
          <a:prstGeom prst="rect">
            <a:avLst/>
          </a:prstGeom>
        </p:spPr>
      </p:pic>
      <p:sp>
        <p:nvSpPr>
          <p:cNvPr id="6" name="テキスト ボックス 5">
            <a:extLst>
              <a:ext uri="{FF2B5EF4-FFF2-40B4-BE49-F238E27FC236}">
                <a16:creationId xmlns:a16="http://schemas.microsoft.com/office/drawing/2014/main" id="{70548AD6-7ADE-62F2-524D-96CECD822411}"/>
              </a:ext>
            </a:extLst>
          </p:cNvPr>
          <p:cNvSpPr txBox="1"/>
          <p:nvPr/>
        </p:nvSpPr>
        <p:spPr>
          <a:xfrm>
            <a:off x="873653" y="1410520"/>
            <a:ext cx="10303665" cy="2031325"/>
          </a:xfrm>
          <a:prstGeom prst="rect">
            <a:avLst/>
          </a:prstGeom>
          <a:noFill/>
        </p:spPr>
        <p:txBody>
          <a:bodyPr wrap="square" rtlCol="0">
            <a:spAutoFit/>
          </a:bodyPr>
          <a:lstStyle/>
          <a:p>
            <a:r>
              <a:rPr kumimoji="1" lang="ja-JP" altLang="en-US" dirty="0"/>
              <a:t>・送られてくる写真を見ると元気に過ごしている母の姿を見ることができ安心しております。</a:t>
            </a:r>
            <a:endParaRPr kumimoji="1" lang="en-US" altLang="ja-JP" dirty="0"/>
          </a:p>
          <a:p>
            <a:r>
              <a:rPr kumimoji="1" lang="ja-JP" altLang="en-US" dirty="0"/>
              <a:t>・本人に寄り添ったきめ細やかなサービスを提供していただき感謝しております。</a:t>
            </a:r>
            <a:endParaRPr kumimoji="1" lang="en-US" altLang="ja-JP" dirty="0"/>
          </a:p>
          <a:p>
            <a:r>
              <a:rPr lang="ja-JP" altLang="en-US" dirty="0"/>
              <a:t>・行事も飾りつけやゲームなど丁寧に作られていてとても楽しく参加させていただいています。</a:t>
            </a:r>
            <a:endParaRPr lang="en-US" altLang="ja-JP" dirty="0"/>
          </a:p>
          <a:p>
            <a:r>
              <a:rPr lang="ja-JP" altLang="en-US" dirty="0"/>
              <a:t>・</a:t>
            </a:r>
            <a:r>
              <a:rPr kumimoji="1" lang="ja-JP" altLang="en-US" dirty="0"/>
              <a:t>何かあるとすぐに連絡をいただけるので感謝しています。</a:t>
            </a:r>
            <a:endParaRPr kumimoji="1" lang="en-US" altLang="ja-JP" dirty="0"/>
          </a:p>
          <a:p>
            <a:r>
              <a:rPr lang="ja-JP" altLang="en-US" dirty="0"/>
              <a:t>・入居してとても落ち着いたと思います。入所前は感情の起伏が激しかったのが、先日一緒に出掛けたときは機嫌よく対応していました。</a:t>
            </a:r>
            <a:endParaRPr lang="en-US" altLang="ja-JP" dirty="0"/>
          </a:p>
          <a:p>
            <a:r>
              <a:rPr kumimoji="1" lang="ja-JP" altLang="en-US" dirty="0"/>
              <a:t>・本人の不安な話を職員がよく聞いてくれていると思います。</a:t>
            </a:r>
          </a:p>
        </p:txBody>
      </p:sp>
    </p:spTree>
    <p:extLst>
      <p:ext uri="{BB962C8B-B14F-4D97-AF65-F5344CB8AC3E}">
        <p14:creationId xmlns:p14="http://schemas.microsoft.com/office/powerpoint/2010/main" val="3499348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92A6FD-728B-1C38-FF0E-8AC99F3ED9D8}"/>
              </a:ext>
            </a:extLst>
          </p:cNvPr>
          <p:cNvSpPr>
            <a:spLocks noGrp="1"/>
          </p:cNvSpPr>
          <p:nvPr>
            <p:ph type="title"/>
          </p:nvPr>
        </p:nvSpPr>
        <p:spPr>
          <a:xfrm>
            <a:off x="599660" y="544130"/>
            <a:ext cx="3641035" cy="1281495"/>
          </a:xfrm>
        </p:spPr>
        <p:txBody>
          <a:bodyPr>
            <a:normAutofit/>
          </a:bodyPr>
          <a:lstStyle/>
          <a:p>
            <a:r>
              <a:rPr kumimoji="1" lang="ja-JP" altLang="en-US" dirty="0"/>
              <a:t>まとめ</a:t>
            </a:r>
          </a:p>
        </p:txBody>
      </p:sp>
      <p:sp>
        <p:nvSpPr>
          <p:cNvPr id="3" name="縦書きテキスト プレースホルダー 2">
            <a:extLst>
              <a:ext uri="{FF2B5EF4-FFF2-40B4-BE49-F238E27FC236}">
                <a16:creationId xmlns:a16="http://schemas.microsoft.com/office/drawing/2014/main" id="{0A79E28A-077A-5DE8-3B1A-F150217719E6}"/>
              </a:ext>
            </a:extLst>
          </p:cNvPr>
          <p:cNvSpPr>
            <a:spLocks noGrp="1"/>
          </p:cNvSpPr>
          <p:nvPr>
            <p:ph type="body" orient="vert" idx="1"/>
          </p:nvPr>
        </p:nvSpPr>
        <p:spPr>
          <a:xfrm>
            <a:off x="599660" y="1775406"/>
            <a:ext cx="10992680" cy="4351338"/>
          </a:xfrm>
        </p:spPr>
        <p:txBody>
          <a:bodyPr vert="horz">
            <a:normAutofit/>
          </a:bodyPr>
          <a:lstStyle/>
          <a:p>
            <a:pPr marL="0" indent="0">
              <a:buNone/>
            </a:pPr>
            <a:r>
              <a:rPr lang="ja-JP" altLang="en-US" dirty="0"/>
              <a:t>今年もお忙しい中家族アンケートにご回答いただきありがとうございました。</a:t>
            </a:r>
            <a:endParaRPr lang="en-US" altLang="ja-JP"/>
          </a:p>
          <a:p>
            <a:pPr marL="0" indent="0">
              <a:buNone/>
            </a:pPr>
            <a:endParaRPr lang="en-US" altLang="ja-JP" dirty="0"/>
          </a:p>
          <a:p>
            <a:pPr marL="0" indent="0">
              <a:buNone/>
            </a:pPr>
            <a:r>
              <a:rPr lang="ja-JP" altLang="en-US" dirty="0"/>
              <a:t>・今回は回収率が低くかったので次回はご案内の仕方に工夫が必要だと感じました。</a:t>
            </a:r>
            <a:endParaRPr lang="en-US" altLang="ja-JP" dirty="0"/>
          </a:p>
          <a:p>
            <a:pPr marL="0" indent="0">
              <a:buNone/>
            </a:pPr>
            <a:r>
              <a:rPr lang="ja-JP" altLang="en-US" dirty="0"/>
              <a:t>・昨年の結果と大きな変わりはなかったですが、やはり（７）の質問「ご本人の行きたいところへ出かけているか」がわかりにくかったようです。ご本人の意見の聞き取りやご家族とのやり取りをもっと密にしていきたいと思いました。</a:t>
            </a:r>
            <a:endParaRPr lang="en-US" altLang="ja-JP" dirty="0"/>
          </a:p>
        </p:txBody>
      </p:sp>
      <p:pic>
        <p:nvPicPr>
          <p:cNvPr id="1026" name="Picture 2">
            <a:extLst>
              <a:ext uri="{FF2B5EF4-FFF2-40B4-BE49-F238E27FC236}">
                <a16:creationId xmlns:a16="http://schemas.microsoft.com/office/drawing/2014/main" id="{4DE196A4-2F77-E522-6104-817A008BE1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35351" y="5321134"/>
            <a:ext cx="899175" cy="12575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C6EE18F2-EC5E-49D2-55AF-B034A598C4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1099" y="544130"/>
            <a:ext cx="1189596" cy="1131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62898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TotalTime>
  <Words>536</Words>
  <Application>Microsoft Office PowerPoint</Application>
  <PresentationFormat>ワイド画面</PresentationFormat>
  <Paragraphs>30</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HGPｺﾞｼｯｸE</vt:lpstr>
      <vt:lpstr>HGP創英角ﾎﾟｯﾌﾟ体</vt:lpstr>
      <vt:lpstr>游ゴシック</vt:lpstr>
      <vt:lpstr>游ゴシック Light</vt:lpstr>
      <vt:lpstr>Arial</vt:lpstr>
      <vt:lpstr>Office テーマ</vt:lpstr>
      <vt:lpstr>令和7年度 物見山スワンの家利用者家族等アンケート 結果</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令和4年度物見山スワンの家利用者家族等アンケート結果</dc:title>
  <dc:creator>user</dc:creator>
  <cp:lastModifiedBy>user</cp:lastModifiedBy>
  <cp:revision>17</cp:revision>
  <cp:lastPrinted>2024-12-10T12:41:48Z</cp:lastPrinted>
  <dcterms:created xsi:type="dcterms:W3CDTF">2022-09-26T13:02:38Z</dcterms:created>
  <dcterms:modified xsi:type="dcterms:W3CDTF">2025-12-04T12:08:35Z</dcterms:modified>
</cp:coreProperties>
</file>